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0" r:id="rId2"/>
  </p:sldIdLst>
  <p:sldSz cx="6858000" cy="9144000" type="letter"/>
  <p:notesSz cx="6858000" cy="9144000"/>
  <p:embeddedFontLst>
    <p:embeddedFont>
      <p:font typeface="Calibri Light" panose="020F0302020204030204" pitchFamily="34" charset="0"/>
      <p:regular r:id="rId3"/>
      <p:italic r:id="rId4"/>
    </p:embeddedFont>
    <p:embeddedFont>
      <p:font typeface="KG Beneath Your Beautiful Chunk" panose="020B0604020202020204" charset="0"/>
      <p:regular r:id="rId5"/>
    </p:embeddedFont>
    <p:embeddedFont>
      <p:font typeface="KG Red Hands" panose="020B0604020202020204" charset="0"/>
      <p:regular r:id="rId6"/>
    </p:embeddedFont>
    <p:embeddedFont>
      <p:font typeface="Calibri" panose="020F0502020204030204" pitchFamily="34" charset="0"/>
      <p:regular r:id="rId7"/>
      <p:bold r:id="rId8"/>
      <p:italic r:id="rId9"/>
      <p:boldItalic r:id="rId10"/>
    </p:embeddedFont>
    <p:embeddedFont>
      <p:font typeface="KG Fall For You"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p:scale>
          <a:sx n="70" d="100"/>
          <a:sy n="70" d="100"/>
        </p:scale>
        <p:origin x="-2381" y="101"/>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12054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4435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146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42819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01E0B-6558-4165-925E-2EFBF0C45F7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2934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D01E0B-6558-4165-925E-2EFBF0C45F7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9165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D01E0B-6558-4165-925E-2EFBF0C45F70}"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44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D01E0B-6558-4165-925E-2EFBF0C45F70}"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70671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01E0B-6558-4165-925E-2EFBF0C45F70}"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667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350442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15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8D01E0B-6558-4165-925E-2EFBF0C45F70}" type="datetimeFigureOut">
              <a:rPr lang="en-US" smtClean="0"/>
              <a:t>9/27/2018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8D120F5-183D-4FAC-B3CB-1AC806BD3C16}" type="slidenum">
              <a:rPr lang="en-US" smtClean="0"/>
              <a:t>‹#›</a:t>
            </a:fld>
            <a:endParaRPr lang="en-US"/>
          </a:p>
        </p:txBody>
      </p:sp>
    </p:spTree>
    <p:extLst>
      <p:ext uri="{BB962C8B-B14F-4D97-AF65-F5344CB8AC3E}">
        <p14:creationId xmlns:p14="http://schemas.microsoft.com/office/powerpoint/2010/main" val="10748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t="-2000" r="-9000"/>
          </a:stretch>
        </a:blipFill>
        <a:effectLst/>
      </p:bgPr>
    </p:bg>
    <p:spTree>
      <p:nvGrpSpPr>
        <p:cNvPr id="1" name=""/>
        <p:cNvGrpSpPr/>
        <p:nvPr/>
      </p:nvGrpSpPr>
      <p:grpSpPr>
        <a:xfrm>
          <a:off x="0" y="0"/>
          <a:ext cx="0" cy="0"/>
          <a:chOff x="0" y="0"/>
          <a:chExt cx="0" cy="0"/>
        </a:xfrm>
      </p:grpSpPr>
      <p:sp>
        <p:nvSpPr>
          <p:cNvPr id="6" name="TextBox 5"/>
          <p:cNvSpPr txBox="1"/>
          <p:nvPr/>
        </p:nvSpPr>
        <p:spPr>
          <a:xfrm>
            <a:off x="16908" y="477037"/>
            <a:ext cx="4886325" cy="923330"/>
          </a:xfrm>
          <a:prstGeom prst="rect">
            <a:avLst/>
          </a:prstGeom>
          <a:noFill/>
        </p:spPr>
        <p:txBody>
          <a:bodyPr wrap="square" rtlCol="0">
            <a:spAutoFit/>
          </a:bodyPr>
          <a:lstStyle/>
          <a:p>
            <a:r>
              <a:rPr lang="en-US" sz="5400" smtClean="0">
                <a:latin typeface="KG Beneath Your Beautiful Chunk" panose="02000000000000000000" pitchFamily="2" charset="0"/>
              </a:rPr>
              <a:t>Thir</a:t>
            </a:r>
            <a:r>
              <a:rPr lang="en-US" sz="5400" dirty="0" smtClean="0">
                <a:latin typeface="KG Beneath Your Beautiful Chunk" panose="02000000000000000000" pitchFamily="2" charset="0"/>
              </a:rPr>
              <a:t> Grade</a:t>
            </a:r>
            <a:endParaRPr lang="en-US" sz="5400" dirty="0">
              <a:latin typeface="KG Beneath Your Beautiful Chunk" panose="02000000000000000000" pitchFamily="2" charset="0"/>
            </a:endParaRPr>
          </a:p>
        </p:txBody>
      </p:sp>
      <p:sp>
        <p:nvSpPr>
          <p:cNvPr id="8" name="TextBox 7"/>
          <p:cNvSpPr txBox="1"/>
          <p:nvPr/>
        </p:nvSpPr>
        <p:spPr>
          <a:xfrm>
            <a:off x="45171" y="62432"/>
            <a:ext cx="4858062" cy="646331"/>
          </a:xfrm>
          <a:prstGeom prst="rect">
            <a:avLst/>
          </a:prstGeom>
          <a:noFill/>
        </p:spPr>
        <p:txBody>
          <a:bodyPr wrap="square" rtlCol="0">
            <a:spAutoFit/>
          </a:bodyPr>
          <a:lstStyle/>
          <a:p>
            <a:r>
              <a:rPr lang="en-US" sz="3600" dirty="0" smtClean="0">
                <a:latin typeface="KG Red Hands" panose="02000505000000020004" pitchFamily="2" charset="0"/>
              </a:rPr>
              <a:t>Miss </a:t>
            </a:r>
            <a:r>
              <a:rPr lang="en-US" sz="3600" dirty="0" err="1" smtClean="0">
                <a:latin typeface="KG Red Hands" panose="02000505000000020004" pitchFamily="2" charset="0"/>
              </a:rPr>
              <a:t>Herberger’s</a:t>
            </a:r>
            <a:endParaRPr lang="en-US" sz="3600" dirty="0">
              <a:latin typeface="KG Red Hands" panose="02000505000000020004" pitchFamily="2" charset="0"/>
            </a:endParaRPr>
          </a:p>
        </p:txBody>
      </p:sp>
      <p:sp>
        <p:nvSpPr>
          <p:cNvPr id="15" name="TextBox 14"/>
          <p:cNvSpPr txBox="1"/>
          <p:nvPr/>
        </p:nvSpPr>
        <p:spPr>
          <a:xfrm>
            <a:off x="914399" y="3234145"/>
            <a:ext cx="2634645" cy="369332"/>
          </a:xfrm>
          <a:prstGeom prst="rect">
            <a:avLst/>
          </a:prstGeom>
          <a:noFill/>
        </p:spPr>
        <p:txBody>
          <a:bodyPr wrap="square" rtlCol="0">
            <a:spAutoFit/>
          </a:bodyPr>
          <a:lstStyle/>
          <a:p>
            <a:r>
              <a:rPr lang="en-US" dirty="0" smtClean="0">
                <a:latin typeface="KG Beneath Your Beautiful Chunk" panose="02000000000000000000" pitchFamily="2" charset="0"/>
              </a:rPr>
              <a:t>Hot Topics This Month</a:t>
            </a:r>
            <a:endParaRPr lang="en-US" dirty="0">
              <a:latin typeface="KG Beneath Your Beautiful Chunk" panose="02000000000000000000" pitchFamily="2" charset="0"/>
            </a:endParaRPr>
          </a:p>
        </p:txBody>
      </p:sp>
      <p:sp>
        <p:nvSpPr>
          <p:cNvPr id="18" name="TextBox 17"/>
          <p:cNvSpPr txBox="1"/>
          <p:nvPr/>
        </p:nvSpPr>
        <p:spPr>
          <a:xfrm>
            <a:off x="799363" y="7778516"/>
            <a:ext cx="4456846" cy="369332"/>
          </a:xfrm>
          <a:prstGeom prst="rect">
            <a:avLst/>
          </a:prstGeom>
          <a:noFill/>
        </p:spPr>
        <p:txBody>
          <a:bodyPr wrap="square" rtlCol="0">
            <a:spAutoFit/>
          </a:bodyPr>
          <a:lstStyle/>
          <a:p>
            <a:r>
              <a:rPr lang="en-US" dirty="0" smtClean="0">
                <a:latin typeface="KG Beneath Your Beautiful Chunk" panose="02000000000000000000" pitchFamily="2" charset="0"/>
              </a:rPr>
              <a:t> Message From Miss Herberger </a:t>
            </a:r>
            <a:endParaRPr lang="en-US" dirty="0">
              <a:latin typeface="KG Beneath Your Beautiful Chunk" panose="02000000000000000000" pitchFamily="2" charset="0"/>
            </a:endParaRPr>
          </a:p>
        </p:txBody>
      </p:sp>
      <p:sp>
        <p:nvSpPr>
          <p:cNvPr id="20" name="TextBox 19"/>
          <p:cNvSpPr txBox="1"/>
          <p:nvPr/>
        </p:nvSpPr>
        <p:spPr>
          <a:xfrm>
            <a:off x="57871" y="3735512"/>
            <a:ext cx="3258539" cy="2554545"/>
          </a:xfrm>
          <a:prstGeom prst="rect">
            <a:avLst/>
          </a:prstGeom>
          <a:noFill/>
        </p:spPr>
        <p:txBody>
          <a:bodyPr wrap="square" rtlCol="0">
            <a:spAutoFit/>
          </a:bodyPr>
          <a:lstStyle/>
          <a:p>
            <a:r>
              <a:rPr lang="en-US" sz="1600" b="1" u="sng" dirty="0" smtClean="0">
                <a:latin typeface="KG Fall For You" panose="02000506000000020003" pitchFamily="2" charset="0"/>
              </a:rPr>
              <a:t>ELA: </a:t>
            </a:r>
            <a:r>
              <a:rPr lang="en-US" sz="1600" dirty="0" smtClean="0">
                <a:latin typeface="KG Fall For You" panose="02000506000000020003" pitchFamily="2" charset="0"/>
              </a:rPr>
              <a:t>This month students will continue to learn about </a:t>
            </a:r>
            <a:r>
              <a:rPr lang="en-US" sz="1600" b="1" dirty="0" smtClean="0">
                <a:latin typeface="KG Fall For You" panose="02000506000000020003" pitchFamily="2" charset="0"/>
              </a:rPr>
              <a:t>realistic fiction </a:t>
            </a:r>
            <a:r>
              <a:rPr lang="en-US" sz="1600" dirty="0" smtClean="0">
                <a:latin typeface="KG Fall For You" panose="02000506000000020003" pitchFamily="2" charset="0"/>
              </a:rPr>
              <a:t>and </a:t>
            </a:r>
            <a:r>
              <a:rPr lang="en-US" sz="1600" b="1" dirty="0" smtClean="0">
                <a:latin typeface="KG Fall For You" panose="02000506000000020003" pitchFamily="2" charset="0"/>
              </a:rPr>
              <a:t>narratives</a:t>
            </a:r>
            <a:r>
              <a:rPr lang="en-US" sz="1600" dirty="0" smtClean="0">
                <a:latin typeface="KG Fall For You" panose="02000506000000020003" pitchFamily="2" charset="0"/>
              </a:rPr>
              <a:t>. We will continue working as a whole group and additionally, small reading groups will be a large part of our reading block. As for writing, students this month will begin to write their own </a:t>
            </a:r>
            <a:r>
              <a:rPr lang="en-US" sz="1600" b="1" dirty="0" smtClean="0">
                <a:latin typeface="KG Fall For You" panose="02000506000000020003" pitchFamily="2" charset="0"/>
              </a:rPr>
              <a:t>personal narratives</a:t>
            </a:r>
            <a:r>
              <a:rPr lang="en-US" sz="1600" dirty="0" smtClean="0">
                <a:latin typeface="KG Fall For You" panose="02000506000000020003" pitchFamily="2" charset="0"/>
              </a:rPr>
              <a:t>.</a:t>
            </a:r>
          </a:p>
          <a:p>
            <a:r>
              <a:rPr lang="en-US" sz="1600" b="1" u="sng" dirty="0" smtClean="0">
                <a:latin typeface="KG Fall For You" panose="02000506000000020003" pitchFamily="2" charset="0"/>
              </a:rPr>
              <a:t>Math</a:t>
            </a:r>
            <a:r>
              <a:rPr lang="en-US" sz="1600" dirty="0" smtClean="0">
                <a:latin typeface="KG Fall For You" panose="02000506000000020003" pitchFamily="2" charset="0"/>
              </a:rPr>
              <a:t>: Early this month students will finish looking at multiplication/division and then turn their focus to </a:t>
            </a:r>
            <a:r>
              <a:rPr lang="en-US" sz="1600" b="1" dirty="0" smtClean="0">
                <a:latin typeface="KG Fall For You" panose="02000506000000020003" pitchFamily="2" charset="0"/>
              </a:rPr>
              <a:t>time</a:t>
            </a:r>
            <a:r>
              <a:rPr lang="en-US" sz="1600" dirty="0" smtClean="0">
                <a:latin typeface="KG Fall For You" panose="02000506000000020003" pitchFamily="2" charset="0"/>
              </a:rPr>
              <a:t> and </a:t>
            </a:r>
            <a:r>
              <a:rPr lang="en-US" sz="1600" b="1" dirty="0" smtClean="0">
                <a:latin typeface="KG Fall For You" panose="02000506000000020003" pitchFamily="2" charset="0"/>
              </a:rPr>
              <a:t>place value</a:t>
            </a:r>
            <a:r>
              <a:rPr lang="en-US" sz="1600" dirty="0" smtClean="0">
                <a:latin typeface="KG Fall For You" panose="02000506000000020003" pitchFamily="2" charset="0"/>
              </a:rPr>
              <a:t>. </a:t>
            </a:r>
            <a:endParaRPr lang="en-US" sz="1600" dirty="0">
              <a:latin typeface="KG Fall For You" panose="02000506000000020003" pitchFamily="2" charset="0"/>
            </a:endParaRPr>
          </a:p>
        </p:txBody>
      </p:sp>
      <p:sp>
        <p:nvSpPr>
          <p:cNvPr id="23" name="TextBox 22"/>
          <p:cNvSpPr txBox="1"/>
          <p:nvPr/>
        </p:nvSpPr>
        <p:spPr>
          <a:xfrm>
            <a:off x="45171" y="8178626"/>
            <a:ext cx="6728818" cy="830997"/>
          </a:xfrm>
          <a:prstGeom prst="rect">
            <a:avLst/>
          </a:prstGeom>
          <a:noFill/>
        </p:spPr>
        <p:txBody>
          <a:bodyPr wrap="square" rtlCol="0">
            <a:spAutoFit/>
          </a:bodyPr>
          <a:lstStyle/>
          <a:p>
            <a:r>
              <a:rPr lang="en-US" sz="1600" dirty="0" smtClean="0">
                <a:latin typeface="KG Fall For You" panose="02000506000000020003" pitchFamily="2" charset="0"/>
              </a:rPr>
              <a:t>Every Friday your child will participate in a technology lesson lead by Kathy Ahearn and Erin Carey (our school technology teaching assistant and librarian). They will help your child navigate through different web sources and get them prepared for the end of year Capstone.  </a:t>
            </a:r>
            <a:endParaRPr lang="en-US" sz="1600" dirty="0">
              <a:latin typeface="KG Fall For You" panose="02000506000000020003" pitchFamily="2" charset="0"/>
            </a:endParaRPr>
          </a:p>
        </p:txBody>
      </p:sp>
      <p:sp>
        <p:nvSpPr>
          <p:cNvPr id="41" name="TextBox 40"/>
          <p:cNvSpPr txBox="1"/>
          <p:nvPr/>
        </p:nvSpPr>
        <p:spPr>
          <a:xfrm>
            <a:off x="-41020" y="7221317"/>
            <a:ext cx="6899020" cy="646331"/>
          </a:xfrm>
          <a:prstGeom prst="rect">
            <a:avLst/>
          </a:prstGeom>
          <a:noFill/>
        </p:spPr>
        <p:txBody>
          <a:bodyPr wrap="square" rtlCol="0">
            <a:spAutoFit/>
          </a:bodyPr>
          <a:lstStyle/>
          <a:p>
            <a:r>
              <a:rPr lang="en-US" sz="1200" dirty="0" smtClean="0">
                <a:solidFill>
                  <a:schemeClr val="bg1"/>
                </a:solidFill>
                <a:latin typeface="KG Red Hands" panose="02000505000000020004" pitchFamily="2" charset="0"/>
              </a:rPr>
              <a:t>Dates to Remember</a:t>
            </a:r>
            <a:r>
              <a:rPr lang="en-US" sz="1200" dirty="0" smtClean="0">
                <a:solidFill>
                  <a:schemeClr val="bg1"/>
                </a:solidFill>
                <a:latin typeface="KG Red Hands" panose="02000505000000020004" pitchFamily="2" charset="0"/>
              </a:rPr>
              <a:t>: 10/1-10/4 </a:t>
            </a:r>
            <a:r>
              <a:rPr lang="en-US" sz="1200" i="1" dirty="0" smtClean="0">
                <a:solidFill>
                  <a:schemeClr val="bg1"/>
                </a:solidFill>
                <a:latin typeface="KG Red Hands" panose="02000505000000020004" pitchFamily="2" charset="0"/>
              </a:rPr>
              <a:t>Safety Week      </a:t>
            </a:r>
            <a:r>
              <a:rPr lang="en-US" sz="1200" dirty="0" smtClean="0">
                <a:solidFill>
                  <a:schemeClr val="bg1"/>
                </a:solidFill>
                <a:latin typeface="KG Red Hands" panose="02000505000000020004" pitchFamily="2" charset="0"/>
              </a:rPr>
              <a:t>10/4 </a:t>
            </a:r>
            <a:r>
              <a:rPr lang="en-US" sz="1200" i="1" dirty="0" smtClean="0">
                <a:solidFill>
                  <a:schemeClr val="bg1"/>
                </a:solidFill>
                <a:latin typeface="KG Red Hands" panose="02000505000000020004" pitchFamily="2" charset="0"/>
              </a:rPr>
              <a:t>PBIS Assembly      </a:t>
            </a:r>
          </a:p>
          <a:p>
            <a:r>
              <a:rPr lang="en-US" sz="1200" dirty="0" smtClean="0">
                <a:solidFill>
                  <a:schemeClr val="bg1"/>
                </a:solidFill>
                <a:latin typeface="KG Red Hands" panose="02000505000000020004" pitchFamily="2" charset="0"/>
              </a:rPr>
              <a:t>10/5 </a:t>
            </a:r>
            <a:r>
              <a:rPr lang="en-US" sz="1200" i="1" dirty="0" smtClean="0">
                <a:solidFill>
                  <a:schemeClr val="bg1"/>
                </a:solidFill>
                <a:latin typeface="KG Red Hands" panose="02000505000000020004" pitchFamily="2" charset="0"/>
              </a:rPr>
              <a:t>Superintendent’s Conference Day (No School)       </a:t>
            </a:r>
            <a:r>
              <a:rPr lang="en-US" sz="1200" dirty="0" smtClean="0">
                <a:solidFill>
                  <a:schemeClr val="bg1"/>
                </a:solidFill>
                <a:latin typeface="KG Red Hands" panose="02000505000000020004" pitchFamily="2" charset="0"/>
              </a:rPr>
              <a:t>10/8 </a:t>
            </a:r>
            <a:r>
              <a:rPr lang="en-US" sz="1200" i="1" dirty="0" smtClean="0">
                <a:solidFill>
                  <a:schemeClr val="bg1"/>
                </a:solidFill>
                <a:latin typeface="KG Red Hands" panose="02000505000000020004" pitchFamily="2" charset="0"/>
              </a:rPr>
              <a:t>Columbus Day (No School)    </a:t>
            </a:r>
            <a:r>
              <a:rPr lang="en-US" sz="1200" dirty="0" smtClean="0">
                <a:solidFill>
                  <a:schemeClr val="bg1"/>
                </a:solidFill>
                <a:latin typeface="KG Red Hands" panose="02000505000000020004" pitchFamily="2" charset="0"/>
              </a:rPr>
              <a:t>10/9-10/12 </a:t>
            </a:r>
            <a:r>
              <a:rPr lang="en-US" sz="1200" i="1" dirty="0" smtClean="0">
                <a:solidFill>
                  <a:schemeClr val="bg1"/>
                </a:solidFill>
                <a:latin typeface="KG Red Hands" panose="02000505000000020004" pitchFamily="2" charset="0"/>
              </a:rPr>
              <a:t>Book Fair     </a:t>
            </a:r>
            <a:r>
              <a:rPr lang="en-US" sz="1200" dirty="0" smtClean="0">
                <a:solidFill>
                  <a:schemeClr val="bg1"/>
                </a:solidFill>
                <a:latin typeface="KG Red Hands" panose="02000505000000020004" pitchFamily="2" charset="0"/>
              </a:rPr>
              <a:t>10/10 </a:t>
            </a:r>
            <a:r>
              <a:rPr lang="en-US" sz="1200" i="1" dirty="0" smtClean="0">
                <a:solidFill>
                  <a:schemeClr val="bg1"/>
                </a:solidFill>
                <a:latin typeface="KG Red Hands" panose="02000505000000020004" pitchFamily="2" charset="0"/>
              </a:rPr>
              <a:t>Get Acquainted Night     </a:t>
            </a:r>
            <a:r>
              <a:rPr lang="en-US" sz="1200" dirty="0" smtClean="0">
                <a:solidFill>
                  <a:schemeClr val="bg1"/>
                </a:solidFill>
                <a:latin typeface="KG Red Hands" panose="02000505000000020004" pitchFamily="2" charset="0"/>
              </a:rPr>
              <a:t>10/11 </a:t>
            </a:r>
            <a:r>
              <a:rPr lang="en-US" sz="1200" i="1" dirty="0" smtClean="0">
                <a:solidFill>
                  <a:schemeClr val="bg1"/>
                </a:solidFill>
                <a:latin typeface="KG Red Hands" panose="02000505000000020004" pitchFamily="2" charset="0"/>
              </a:rPr>
              <a:t>School Pictures </a:t>
            </a:r>
            <a:endParaRPr lang="en-US" sz="1200" i="1" dirty="0" smtClean="0">
              <a:solidFill>
                <a:schemeClr val="bg1"/>
              </a:solidFill>
              <a:latin typeface="KG Fall For You" panose="02000506000000020003" pitchFamily="2" charset="0"/>
            </a:endParaRPr>
          </a:p>
        </p:txBody>
      </p:sp>
      <p:sp>
        <p:nvSpPr>
          <p:cNvPr id="34" name="TextBox 33"/>
          <p:cNvSpPr txBox="1"/>
          <p:nvPr/>
        </p:nvSpPr>
        <p:spPr>
          <a:xfrm>
            <a:off x="4349121" y="2457353"/>
            <a:ext cx="2451814" cy="769441"/>
          </a:xfrm>
          <a:prstGeom prst="rect">
            <a:avLst/>
          </a:prstGeom>
          <a:noFill/>
        </p:spPr>
        <p:txBody>
          <a:bodyPr wrap="square" rtlCol="0">
            <a:spAutoFit/>
          </a:bodyPr>
          <a:lstStyle/>
          <a:p>
            <a:pPr algn="ctr"/>
            <a:r>
              <a:rPr lang="en-US" sz="4400" b="1" dirty="0" smtClean="0">
                <a:latin typeface="KG Beneath Your Beautiful Chunk" panose="020B0604020202020204" charset="0"/>
              </a:rPr>
              <a:t>October</a:t>
            </a:r>
            <a:endParaRPr lang="en-US" sz="4400" b="1" dirty="0" smtClean="0">
              <a:latin typeface="KG Beneath Your Beautiful Chunk" panose="020B0604020202020204" charset="0"/>
            </a:endParaRPr>
          </a:p>
        </p:txBody>
      </p:sp>
      <p:sp>
        <p:nvSpPr>
          <p:cNvPr id="52" name="TextBox 51"/>
          <p:cNvSpPr txBox="1"/>
          <p:nvPr/>
        </p:nvSpPr>
        <p:spPr>
          <a:xfrm>
            <a:off x="4349121" y="3237612"/>
            <a:ext cx="2616200" cy="369332"/>
          </a:xfrm>
          <a:prstGeom prst="rect">
            <a:avLst/>
          </a:prstGeom>
          <a:noFill/>
        </p:spPr>
        <p:txBody>
          <a:bodyPr wrap="square" rtlCol="0">
            <a:spAutoFit/>
          </a:bodyPr>
          <a:lstStyle/>
          <a:p>
            <a:r>
              <a:rPr lang="en-US" dirty="0" smtClean="0">
                <a:latin typeface="KG Beneath Your Beautiful Chunk" panose="02000000000000000000" pitchFamily="2" charset="0"/>
              </a:rPr>
              <a:t>Hot Topics This Month</a:t>
            </a:r>
            <a:endParaRPr lang="en-US" dirty="0">
              <a:latin typeface="KG Beneath Your Beautiful Chunk" panose="02000000000000000000" pitchFamily="2" charset="0"/>
            </a:endParaRPr>
          </a:p>
        </p:txBody>
      </p:sp>
      <p:sp>
        <p:nvSpPr>
          <p:cNvPr id="40" name="TextBox 39"/>
          <p:cNvSpPr txBox="1"/>
          <p:nvPr/>
        </p:nvSpPr>
        <p:spPr>
          <a:xfrm>
            <a:off x="3549045" y="3773296"/>
            <a:ext cx="3181695" cy="2554545"/>
          </a:xfrm>
          <a:prstGeom prst="rect">
            <a:avLst/>
          </a:prstGeom>
          <a:noFill/>
        </p:spPr>
        <p:txBody>
          <a:bodyPr wrap="square" rtlCol="0">
            <a:spAutoFit/>
          </a:bodyPr>
          <a:lstStyle/>
          <a:p>
            <a:r>
              <a:rPr lang="en-US" sz="1600" b="1" u="sng" dirty="0" smtClean="0">
                <a:latin typeface="KG Fall For You" panose="02000506000000020003" pitchFamily="2" charset="0"/>
              </a:rPr>
              <a:t>Social Studies: </a:t>
            </a:r>
            <a:r>
              <a:rPr lang="en-US" sz="1600" dirty="0" smtClean="0">
                <a:latin typeface="KG Fall For You" panose="02000506000000020003" pitchFamily="2" charset="0"/>
              </a:rPr>
              <a:t>Students will start this month by finishing up learning about world communities and culture around the world. From there students will begin to learn about the regions of the United States with a focus on geography/culture.</a:t>
            </a:r>
          </a:p>
          <a:p>
            <a:r>
              <a:rPr lang="en-US" sz="1600" b="1" u="sng" dirty="0" smtClean="0">
                <a:latin typeface="KG Fall For You" panose="02000506000000020003" pitchFamily="2" charset="0"/>
              </a:rPr>
              <a:t>Technology: </a:t>
            </a:r>
            <a:r>
              <a:rPr lang="en-US" sz="1600" dirty="0" smtClean="0">
                <a:latin typeface="KG Fall For You" panose="02000506000000020003" pitchFamily="2" charset="0"/>
              </a:rPr>
              <a:t>Throughout the year students will be accessing the internet and safe web sources to help them understand the content we are working on. </a:t>
            </a:r>
            <a:endParaRPr lang="en-US" sz="1600" b="1" u="sng" dirty="0" smtClean="0">
              <a:latin typeface="KG Fall For You" panose="02000506000000020003" pitchFamily="2" charset="0"/>
            </a:endParaRPr>
          </a:p>
        </p:txBody>
      </p:sp>
    </p:spTree>
    <p:extLst>
      <p:ext uri="{BB962C8B-B14F-4D97-AF65-F5344CB8AC3E}">
        <p14:creationId xmlns:p14="http://schemas.microsoft.com/office/powerpoint/2010/main" val="1023213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 hyperlink">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1018</TotalTime>
  <Words>244</Words>
  <Application>Microsoft Office PowerPoint</Application>
  <PresentationFormat>Letter Paper (8.5x11 in)</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 Light</vt:lpstr>
      <vt:lpstr>KG Beneath Your Beautiful Chunk</vt:lpstr>
      <vt:lpstr>KG Red Hands</vt:lpstr>
      <vt:lpstr>Calibri</vt:lpstr>
      <vt:lpstr>KG Fall For You</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D</dc:creator>
  <cp:lastModifiedBy>%username%</cp:lastModifiedBy>
  <cp:revision>40</cp:revision>
  <dcterms:created xsi:type="dcterms:W3CDTF">2015-06-30T23:19:01Z</dcterms:created>
  <dcterms:modified xsi:type="dcterms:W3CDTF">2018-09-27T13:02:27Z</dcterms:modified>
</cp:coreProperties>
</file>